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33"/>
  </p:notesMasterIdLst>
  <p:sldIdLst>
    <p:sldId id="256" r:id="rId5"/>
    <p:sldId id="258" r:id="rId6"/>
    <p:sldId id="259" r:id="rId7"/>
    <p:sldId id="296" r:id="rId8"/>
    <p:sldId id="260" r:id="rId9"/>
    <p:sldId id="286" r:id="rId10"/>
    <p:sldId id="294" r:id="rId11"/>
    <p:sldId id="302" r:id="rId12"/>
    <p:sldId id="295" r:id="rId13"/>
    <p:sldId id="282" r:id="rId14"/>
    <p:sldId id="284" r:id="rId15"/>
    <p:sldId id="285" r:id="rId16"/>
    <p:sldId id="287" r:id="rId17"/>
    <p:sldId id="288" r:id="rId18"/>
    <p:sldId id="290" r:id="rId19"/>
    <p:sldId id="299" r:id="rId20"/>
    <p:sldId id="303" r:id="rId21"/>
    <p:sldId id="304" r:id="rId22"/>
    <p:sldId id="261" r:id="rId23"/>
    <p:sldId id="305" r:id="rId24"/>
    <p:sldId id="263" r:id="rId25"/>
    <p:sldId id="306" r:id="rId26"/>
    <p:sldId id="266" r:id="rId27"/>
    <p:sldId id="270" r:id="rId28"/>
    <p:sldId id="280" r:id="rId29"/>
    <p:sldId id="308" r:id="rId30"/>
    <p:sldId id="293" r:id="rId31"/>
    <p:sldId id="301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99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4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048B6-A943-49C7-95D1-B7BC0A855A87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31190-E4FD-403C-9401-D29CF75C8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1190-E4FD-403C-9401-D29CF75C89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6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1190-E4FD-403C-9401-D29CF75C89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6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1190-E4FD-403C-9401-D29CF75C89D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1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0209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209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2D31-7C82-456B-90B0-7F8CF50FB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5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33CB-E985-4F8B-A74C-AEF28A1F4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8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82BF-655B-45FC-A803-54C3142C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9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A454-FA6D-447D-88D5-760F231C8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F35F8-AA8E-49F0-B552-040DB195C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3D4D-7256-45BC-B0CD-F6BE69E2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7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FB04-0314-4124-8373-E77A8F2A5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2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D6B0-8A77-4B53-985C-39C9797FF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F560-6EA8-48E4-8FC8-2FB7ACB30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8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BE9F-C8C6-4611-9568-EF0DE85D9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1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2F08-1B54-4B10-823C-A559C1811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7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105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06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06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106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0106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106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10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107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2EA16096-2121-4416-9BAD-9FBF85ABD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32656"/>
            <a:ext cx="7344816" cy="280831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99FF"/>
                </a:solidFill>
              </a:rPr>
              <a:t>Правила пожарной безопасности в школе</a:t>
            </a:r>
            <a:br>
              <a:rPr lang="ru-RU" b="1" dirty="0" smtClean="0">
                <a:solidFill>
                  <a:srgbClr val="6699FF"/>
                </a:solidFill>
              </a:rPr>
            </a:br>
            <a:endParaRPr lang="ru-RU" b="1" dirty="0" smtClean="0">
              <a:solidFill>
                <a:srgbClr val="6699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400526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sz="3600" b="1" smtClean="0">
              <a:solidFill>
                <a:srgbClr val="FF99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sz="3600" b="1" smtClean="0">
              <a:solidFill>
                <a:srgbClr val="FF99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6" name="Picture 2" descr="https://static.wixstatic.com/media/3506c2_1696ba37a1ef4262b1b39dfb9344754a~mv2.jpg_srz_853_520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21364"/>
            <a:ext cx="5900213" cy="359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5/400024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t2.depositphotos.com/1345122/5550/i/950/depositphotos_55504567-stock-photo-fire-extinguisher-character-with-san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371600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park-risk.com/templates/sparkrisk2015/images/fire-extinguisher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46" y="5445224"/>
            <a:ext cx="444284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0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v3vZeZIACaw/UWsA1tjPYOI/AAAAAAAAANk/37PHp8Ojw84/s1600/2013-04-15_0116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308"/>
            <a:ext cx="8784976" cy="61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Смайли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548680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5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khanovo.ucoz.net/_nw/1/56194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0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xn----ptbkbnjq.xn--p1ai/uploads/img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4" y="332656"/>
            <a:ext cx="8616956" cy="61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9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w/WTYvzUCPQNLZFRalkAw20Spbqe9u71jxfs6XHc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5446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www.novation.by/upload/iblock/4db/4db673280facc9dd09597fc389a36dc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852936"/>
            <a:ext cx="1728192" cy="1459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2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hcool-tor-3.ucoz.net/dat_1446540225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642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8004" y="3428998"/>
            <a:ext cx="828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101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3428998"/>
            <a:ext cx="576064" cy="36933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101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805264"/>
            <a:ext cx="7344816" cy="58477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Безопасность детей в ваших руках</a:t>
            </a:r>
          </a:p>
        </p:txBody>
      </p:sp>
      <p:pic>
        <p:nvPicPr>
          <p:cNvPr id="7" name="Рисунок 6" descr="http://www.gifmania.ru/Animated-Gifs-Lyudi/Animations-Professions/Images-Firefighters/Firefighters-60927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7"/>
            <a:ext cx="792088" cy="100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riroda.inc.ru/animation/pojarnik/68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5948"/>
            <a:ext cx="11811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4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tvo-nt.ru/wp-content/uploads/pamyatka_po_pozharnoj_bezopasnosti_dlya_roditel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07"/>
            <a:ext cx="8208912" cy="646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165304"/>
            <a:ext cx="3240360" cy="36933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101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или 112 с сотового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Заказать звоно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5229200"/>
            <a:ext cx="1008112" cy="743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0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lide.ru/images/6/12974/960/img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642"/>
            <a:ext cx="8448938" cy="63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filterbuy.com/wp-content/uploads/2014/03/16412773_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186499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4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424936" cy="908719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Уголок пожарной безопасности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foliantprazdnik.ru/d/1507327/d/ccfc6ca0-4e0d-11e4-9057-002618dccdfd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908720"/>
            <a:ext cx="83529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8362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6699FF"/>
                </a:solidFill>
              </a:rPr>
              <a:t>ОГНЕТУШИТЕЛЬ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­"/>
              <a:defRPr/>
            </a:pPr>
            <a:r>
              <a:rPr lang="ru-RU" sz="2800" b="1" u="sng" smtClean="0">
                <a:solidFill>
                  <a:srgbClr val="66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Самое распространенное средство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Наиболее распространенными из первичных средств пожаротушения являются огнетушители. В качестве огнегасительного вещества в них используются пенообразующие составы, инертные газы и порошковые составы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­"/>
              <a:defRPr/>
            </a:pPr>
            <a:r>
              <a:rPr lang="ru-RU" sz="2800" b="1" u="sng" smtClean="0">
                <a:solidFill>
                  <a:srgbClr val="6699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такое огнетушитель???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Огнетушители - технические устройства, предназначенные для тушения пожаров в начальной стадии их возникновения.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Огнетушители классифицируются по виду используемого огнетушащего вещества, объему корпуса и способу подачи огнетушащего состава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u="sng" smtClean="0">
              <a:solidFill>
                <a:srgbClr val="FF99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Рисунок 3" descr="http://kono.spb.ru/pic/firefighter-405999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1208"/>
            <a:ext cx="158417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ages.clipartpanda.com/fire-extinguisher-putting-out-fire-fire_extinguisher_lg_wht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36468"/>
            <a:ext cx="152400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justclickit.ru/flash/fire/fire%20(7)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11" y="5501170"/>
            <a:ext cx="962025" cy="1240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900igr.net/up/datas/215874/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st27.stblizko.ru/images/product/153/967/248_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440160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orodsharypovo.ru/data/uploads/2018/02/16/760096bd3d5a3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661"/>
            <a:ext cx="8352928" cy="62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07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99FF"/>
                </a:solidFill>
              </a:rPr>
              <a:t>Порошковые огнетушители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7632848" cy="48193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endParaRPr lang="ru-RU" sz="2800" b="1" dirty="0" smtClean="0">
              <a:solidFill>
                <a:srgbClr val="6699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en-US" sz="2800" dirty="0" smtClean="0"/>
              <a:t>   </a:t>
            </a:r>
            <a: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тушения небольших очагов загораний горючих жидкостей, газов, электроустановок напряжением до 1000 В, металлов и их сплавов используются порошковые огнетушители.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Во время пользования снимают крышку огнетушителя и через сетку порошок ПСБ вручную распыляют на очаг горения. Образующееся устойчивое порошковое облако изолирует кислород воздуха и ингибирует горение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</p:txBody>
      </p:sp>
      <p:pic>
        <p:nvPicPr>
          <p:cNvPr id="4" name="Рисунок 3" descr="https://a.d-cd.net/C6AAAgNDgOA-9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37112"/>
            <a:ext cx="2242939" cy="231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95536" y="260648"/>
            <a:ext cx="8062664" cy="144016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Приведение в </a:t>
            </a:r>
            <a:r>
              <a:rPr lang="ru-RU" dirty="0" smtClean="0">
                <a:solidFill>
                  <a:srgbClr val="0070C0"/>
                </a:solidFill>
              </a:rPr>
              <a:t>действие: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1683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b="1" u="sng" dirty="0" err="1">
                <a:solidFill>
                  <a:srgbClr val="FF99CC"/>
                </a:solidFill>
              </a:rPr>
              <a:t>закачные</a:t>
            </a:r>
            <a:r>
              <a:rPr lang="ru-RU" sz="2800" b="1" u="sng" dirty="0">
                <a:solidFill>
                  <a:srgbClr val="FF99CC"/>
                </a:solidFill>
              </a:rPr>
              <a:t> (з)</a:t>
            </a:r>
            <a:r>
              <a:rPr lang="ru-RU" sz="2800" b="1" dirty="0">
                <a:solidFill>
                  <a:srgbClr val="FF99CC"/>
                </a:solidFill>
              </a:rPr>
              <a:t>: </a:t>
            </a:r>
            <a:endParaRPr lang="ru-RU" sz="2800" dirty="0">
              <a:solidFill>
                <a:srgbClr val="FF99CC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FF99CC"/>
                </a:solidFill>
              </a:rPr>
              <a:t>1. снять огнетушитель с держателя и поднести к очагу пожара;</a:t>
            </a:r>
            <a:endParaRPr lang="ru-RU" sz="2800" dirty="0">
              <a:solidFill>
                <a:srgbClr val="FF99CC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FF99CC"/>
                </a:solidFill>
              </a:rPr>
              <a:t>2.  сорвать пломбу, выдернуть чеку;</a:t>
            </a:r>
            <a:endParaRPr lang="ru-RU" sz="2800" dirty="0">
              <a:solidFill>
                <a:srgbClr val="FF99CC"/>
              </a:solidFill>
            </a:endParaRPr>
          </a:p>
          <a:p>
            <a:pPr>
              <a:defRPr/>
            </a:pPr>
            <a:r>
              <a:rPr lang="ru-RU" sz="2800" b="1" dirty="0">
                <a:solidFill>
                  <a:srgbClr val="FF99CC"/>
                </a:solidFill>
              </a:rPr>
              <a:t>3.  направить шланг с насадкой на огонь и нажать на рычаг;</a:t>
            </a:r>
            <a:endParaRPr lang="ru-RU" sz="2800" dirty="0">
              <a:solidFill>
                <a:srgbClr val="FF99CC"/>
              </a:solidFill>
            </a:endParaRPr>
          </a:p>
        </p:txBody>
      </p:sp>
      <p:pic>
        <p:nvPicPr>
          <p:cNvPr id="6" name="Рисунок 5" descr="http://shahrematlab.com/wp-content/uploads/2017/03/2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08501"/>
            <a:ext cx="2808288" cy="216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6699FF"/>
                </a:solidFill>
              </a:rPr>
              <a:t>Углекислотный огнетушитель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7668344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endParaRPr lang="ru-RU" sz="2400" dirty="0" smtClean="0">
              <a:solidFill>
                <a:srgbClr val="6699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  <a:r>
              <a:rPr lang="en-US" sz="2400" dirty="0" smtClean="0"/>
              <a:t>    </a:t>
            </a:r>
            <a: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Углекислотные огнетушители предназначены для тушения загораний различных веществ и материалов, за исключением веществ, которые могут гореть без доступа воздуха,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Углекислотные огнетушители выпускаются как ручные, так и передвижные. Ручные огнетушители одинаковы по устройству и состоят из стального высокопрочного баллона, в горловину которого ввернуто запорно-пусковое устройство вентильного или пистолетного типа, сифонной трубки, которая служит для подачи углекислоты из баллона к запорно-пусковому устройству,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раструба-</a:t>
            </a:r>
            <a:r>
              <a:rPr lang="ru-RU" sz="2400" b="1" dirty="0" err="1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снегообразователя</a:t>
            </a:r>
            <a:endParaRPr lang="ru-RU" sz="2400" b="1" dirty="0" smtClean="0">
              <a:solidFill>
                <a:srgbClr val="FF99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Рисунок 3" descr="http://nursnab.ru/nursnab/files/multifile/2353/ou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409728"/>
            <a:ext cx="1907705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6699FF"/>
                </a:solidFill>
              </a:rPr>
              <a:t>ПРИВИДЕНИЕ В ДЕЙСТВИЕ</a:t>
            </a:r>
            <a:r>
              <a:rPr lang="ru-RU" b="1" dirty="0" smtClean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>
                <a:solidFill>
                  <a:srgbClr val="FF99CC"/>
                </a:solidFill>
              </a:rPr>
              <a:t>1. - снять огнетушитель с держателя и поднести к очагу пожара;</a:t>
            </a:r>
            <a:r>
              <a:rPr lang="ru-RU" altLang="ru-RU" sz="3200" dirty="0">
                <a:solidFill>
                  <a:srgbClr val="FF99CC"/>
                </a:solidFill>
              </a:rPr>
              <a:t/>
            </a:r>
            <a:br>
              <a:rPr lang="ru-RU" altLang="ru-RU" sz="3200" dirty="0">
                <a:solidFill>
                  <a:srgbClr val="FF99CC"/>
                </a:solidFill>
              </a:rPr>
            </a:br>
            <a:r>
              <a:rPr lang="ru-RU" altLang="ru-RU" sz="3200" b="1" dirty="0">
                <a:solidFill>
                  <a:srgbClr val="FF99CC"/>
                </a:solidFill>
              </a:rPr>
              <a:t>2. </a:t>
            </a:r>
            <a:r>
              <a:rPr lang="ru-RU" altLang="ru-RU" sz="3200" b="1" dirty="0" smtClean="0">
                <a:solidFill>
                  <a:srgbClr val="FF99CC"/>
                </a:solidFill>
              </a:rPr>
              <a:t>–  </a:t>
            </a:r>
            <a:r>
              <a:rPr lang="ru-RU" altLang="ru-RU" sz="3200" b="1" dirty="0">
                <a:solidFill>
                  <a:srgbClr val="FF99CC"/>
                </a:solidFill>
              </a:rPr>
              <a:t>сорвать </a:t>
            </a:r>
            <a:r>
              <a:rPr lang="ru-RU" altLang="ru-RU" sz="3200" b="1" dirty="0" smtClean="0">
                <a:solidFill>
                  <a:srgbClr val="FF99CC"/>
                </a:solidFill>
              </a:rPr>
              <a:t>пломбу, выдернуть чеку;</a:t>
            </a:r>
            <a:r>
              <a:rPr lang="ru-RU" altLang="ru-RU" sz="3200" dirty="0">
                <a:solidFill>
                  <a:srgbClr val="FF99CC"/>
                </a:solidFill>
              </a:rPr>
              <a:t/>
            </a:r>
            <a:br>
              <a:rPr lang="ru-RU" altLang="ru-RU" sz="3200" dirty="0">
                <a:solidFill>
                  <a:srgbClr val="FF99CC"/>
                </a:solidFill>
              </a:rPr>
            </a:br>
            <a:r>
              <a:rPr lang="ru-RU" altLang="ru-RU" sz="3200" b="1" dirty="0">
                <a:solidFill>
                  <a:srgbClr val="FF99CC"/>
                </a:solidFill>
              </a:rPr>
              <a:t>3.   </a:t>
            </a:r>
            <a:r>
              <a:rPr lang="ru-RU" altLang="ru-RU" sz="3200" b="1" dirty="0" smtClean="0">
                <a:solidFill>
                  <a:srgbClr val="FF99CC"/>
                </a:solidFill>
              </a:rPr>
              <a:t>- </a:t>
            </a:r>
            <a:r>
              <a:rPr lang="ru-RU" altLang="ru-RU" sz="3200" b="1" dirty="0">
                <a:solidFill>
                  <a:srgbClr val="FF99CC"/>
                </a:solidFill>
              </a:rPr>
              <a:t>направить раструб на очаг;</a:t>
            </a:r>
            <a:r>
              <a:rPr lang="ru-RU" altLang="ru-RU" sz="3200" dirty="0">
                <a:solidFill>
                  <a:srgbClr val="FF99CC"/>
                </a:solidFill>
              </a:rPr>
              <a:t/>
            </a:r>
            <a:br>
              <a:rPr lang="ru-RU" altLang="ru-RU" sz="3200" dirty="0">
                <a:solidFill>
                  <a:srgbClr val="FF99CC"/>
                </a:solidFill>
              </a:rPr>
            </a:br>
            <a:r>
              <a:rPr lang="ru-RU" altLang="ru-RU" sz="3200" b="1" dirty="0" smtClean="0">
                <a:solidFill>
                  <a:srgbClr val="FF99CC"/>
                </a:solidFill>
              </a:rPr>
              <a:t>4.   </a:t>
            </a:r>
            <a:r>
              <a:rPr lang="ru-RU" altLang="ru-RU" sz="3200" b="1" dirty="0">
                <a:solidFill>
                  <a:srgbClr val="FF99CC"/>
                </a:solidFill>
              </a:rPr>
              <a:t>- нажать на рычаг.</a:t>
            </a:r>
            <a:r>
              <a:rPr lang="ru-RU" altLang="ru-RU" sz="3200" dirty="0">
                <a:solidFill>
                  <a:srgbClr val="FF99CC"/>
                </a:solidFill>
              </a:rPr>
              <a:t/>
            </a:r>
            <a:br>
              <a:rPr lang="ru-RU" altLang="ru-RU" sz="3200" dirty="0">
                <a:solidFill>
                  <a:srgbClr val="FF99CC"/>
                </a:solidFill>
              </a:rPr>
            </a:br>
            <a:endParaRPr lang="ru-RU" altLang="ru-RU" sz="3200" dirty="0">
              <a:solidFill>
                <a:srgbClr val="FF99CC"/>
              </a:solidFill>
            </a:endParaRPr>
          </a:p>
        </p:txBody>
      </p:sp>
      <p:pic>
        <p:nvPicPr>
          <p:cNvPr id="10" name="Рисунок 9" descr="http://justclickit.ru/flash/fire/fire%20(7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936" y="5805264"/>
            <a:ext cx="576064" cy="94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beytoote.com/images/stories/housekeeping/24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36" y="5211501"/>
            <a:ext cx="1728192" cy="165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http://900igr.net/up/datas/101194/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81375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ru-RU" dirty="0" smtClean="0">
                <a:solidFill>
                  <a:srgbClr val="6699FF"/>
                </a:solidFill>
              </a:rPr>
              <a:t>Игры  с огнем опасны</a:t>
            </a:r>
            <a:endParaRPr lang="ru-RU" dirty="0">
              <a:solidFill>
                <a:srgbClr val="6699FF"/>
              </a:solidFill>
            </a:endParaRPr>
          </a:p>
        </p:txBody>
      </p:sp>
      <p:pic>
        <p:nvPicPr>
          <p:cNvPr id="3" name="Рисунок 2" descr="http://miss-katy.com/wp-content/uploads/2018/08/Robokar-Poli-Novye-serii-Roj-i-pozharnaya-bezopasnost-multiki-pro-pozharnye-mashin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6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89f/0001f0e6-d91a9063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0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mis.rkam.pnzreg.ru/files/bolsheumysskoe_kameshkir_pnzreg_ru/kartinski_2018/poj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85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f6b/00053f8a-345ee2b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638"/>
            <a:ext cx="8783960" cy="65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ou1novoorsk1.ucoz.ru/_si/1/42517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657"/>
            <a:ext cx="8352928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1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s00.infourok.ru/images/doc/246/251334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1" y="373800"/>
            <a:ext cx="8568952" cy="622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277/0003a86e-ec2884ee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2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2.arhivurokov.ru/multiurok/html/2018/04/08/s_5aca34039e5e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188640"/>
            <a:ext cx="859295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www.gifki.org/data/media/90/ogon-animatsionnaya-kartinka-0225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42" y="4437112"/>
            <a:ext cx="2688134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61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280.ru/wp-content/uploads/2018/01/%D0%94%D0%B5%D0%B9%D1%81%D1%82%D0%B2%D0%B8%D1%8F-%D1%83%D1%87%D0%B0%D1%89%D0%B8%D1%85%D1%81%D1%8F-%D0%BF%D1%80%D0%B8-%D0%BF%D0%BE%D0%B6%D0%B0%D1%80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6" y="188640"/>
            <a:ext cx="884045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5547" y="324433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5589240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900igr.net/up/datas/213503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c-m-imagesubtitle-image-8952270997" descr="https://image.jimcdn.com/app/cms/image/transf/none/path/sa509f7dd515e5307/image/i9fc66c528b7e30ac/version/1389802172/imag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5301209"/>
            <a:ext cx="16097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magnus-group.ru/images/upload/f89c907d18f902a4a6395cf51cef204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1412776"/>
            <a:ext cx="1651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4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FA7C5B463BEC49A820733B5E1605D4" ma:contentTypeVersion="45" ma:contentTypeDescription="Создание документа." ma:contentTypeScope="" ma:versionID="7e83c8709faddf93dd4516dc01d775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EC3E97-5615-4FD0-A0AD-4736F6BACAE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E82C578-0EE6-46D6-BD62-B6B1DB772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AA379D-3CC0-49C9-8BC6-FE319B2DE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550</TotalTime>
  <Words>276</Words>
  <Application>Microsoft Office PowerPoint</Application>
  <PresentationFormat>Экран (4:3)</PresentationFormat>
  <Paragraphs>35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Орбита</vt:lpstr>
      <vt:lpstr>Правила пожарной безопасности в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пожарной безопасности</vt:lpstr>
      <vt:lpstr>ОГНЕТУШИТЕЛЬ</vt:lpstr>
      <vt:lpstr>Презентация PowerPoint</vt:lpstr>
      <vt:lpstr>Порошковые огнетушители</vt:lpstr>
      <vt:lpstr>Приведение в действие:</vt:lpstr>
      <vt:lpstr>Углекислотный огнетушитель</vt:lpstr>
      <vt:lpstr>ПРИВИДЕНИЕ В ДЕЙСТВИЕ.</vt:lpstr>
      <vt:lpstr>Презентация PowerPoint</vt:lpstr>
      <vt:lpstr>Игры  с огнем опасны</vt:lpstr>
      <vt:lpstr>Презентация PowerPoint</vt:lpstr>
      <vt:lpstr>Презентация PowerPoint</vt:lpstr>
    </vt:vector>
  </TitlesOfParts>
  <Company>Школа № 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пожаротушения</dc:title>
  <dc:creator>Оксана Владимировна</dc:creator>
  <cp:lastModifiedBy>Постовая</cp:lastModifiedBy>
  <cp:revision>53</cp:revision>
  <dcterms:created xsi:type="dcterms:W3CDTF">2007-10-10T09:17:08Z</dcterms:created>
  <dcterms:modified xsi:type="dcterms:W3CDTF">2018-12-07T06:30:20Z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Документ</vt:lpwstr>
  </property>
</Properties>
</file>